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E90DDF"/>
    <a:srgbClr val="A30DB3"/>
    <a:srgbClr val="CC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6" d="100"/>
          <a:sy n="96" d="100"/>
        </p:scale>
        <p:origin x="-420"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309AE5BB-A5FB-4369-ACE3-80063A922873}" type="datetimeFigureOut">
              <a:rPr lang="en-US" smtClean="0"/>
              <a:t>1/10/2013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322463C0-B037-48DB-B03D-BEC6A6B711C8}"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09AE5BB-A5FB-4369-ACE3-80063A922873}" type="datetimeFigureOut">
              <a:rPr lang="en-US" smtClean="0"/>
              <a:t>1/10/2013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2463C0-B037-48DB-B03D-BEC6A6B711C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09AE5BB-A5FB-4369-ACE3-80063A922873}" type="datetimeFigureOut">
              <a:rPr lang="en-US" smtClean="0"/>
              <a:t>1/10/2013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2463C0-B037-48DB-B03D-BEC6A6B711C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09AE5BB-A5FB-4369-ACE3-80063A922873}" type="datetimeFigureOut">
              <a:rPr lang="en-US" smtClean="0"/>
              <a:t>1/10/2013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2463C0-B037-48DB-B03D-BEC6A6B711C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09AE5BB-A5FB-4369-ACE3-80063A922873}" type="datetimeFigureOut">
              <a:rPr lang="en-US" smtClean="0"/>
              <a:t>1/10/2013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2463C0-B037-48DB-B03D-BEC6A6B711C8}"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09AE5BB-A5FB-4369-ACE3-80063A922873}" type="datetimeFigureOut">
              <a:rPr lang="en-US" smtClean="0"/>
              <a:t>1/10/2013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2463C0-B037-48DB-B03D-BEC6A6B711C8}"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09AE5BB-A5FB-4369-ACE3-80063A922873}" type="datetimeFigureOut">
              <a:rPr lang="en-US" smtClean="0"/>
              <a:t>1/10/2013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22463C0-B037-48DB-B03D-BEC6A6B711C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309AE5BB-A5FB-4369-ACE3-80063A922873}" type="datetimeFigureOut">
              <a:rPr lang="en-US" smtClean="0"/>
              <a:t>1/10/2013</a:t>
            </a:fld>
            <a:endParaRPr lang="en-US"/>
          </a:p>
        </p:txBody>
      </p:sp>
      <p:sp>
        <p:nvSpPr>
          <p:cNvPr id="8" name="Slide Number Placeholder 7"/>
          <p:cNvSpPr>
            <a:spLocks noGrp="1"/>
          </p:cNvSpPr>
          <p:nvPr>
            <p:ph type="sldNum" sz="quarter" idx="11"/>
          </p:nvPr>
        </p:nvSpPr>
        <p:spPr/>
        <p:txBody>
          <a:bodyPr/>
          <a:lstStyle/>
          <a:p>
            <a:fld id="{322463C0-B037-48DB-B03D-BEC6A6B711C8}"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9AE5BB-A5FB-4369-ACE3-80063A922873}" type="datetimeFigureOut">
              <a:rPr lang="en-US" smtClean="0"/>
              <a:t>1/10/2013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22463C0-B037-48DB-B03D-BEC6A6B711C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09AE5BB-A5FB-4369-ACE3-80063A922873}" type="datetimeFigureOut">
              <a:rPr lang="en-US" smtClean="0"/>
              <a:t>1/10/2013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322463C0-B037-48DB-B03D-BEC6A6B711C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309AE5BB-A5FB-4369-ACE3-80063A922873}" type="datetimeFigureOut">
              <a:rPr lang="en-US" smtClean="0"/>
              <a:t>1/10/2013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2463C0-B037-48DB-B03D-BEC6A6B711C8}"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309AE5BB-A5FB-4369-ACE3-80063A922873}" type="datetimeFigureOut">
              <a:rPr lang="en-US" smtClean="0"/>
              <a:t>1/10/2013</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322463C0-B037-48DB-B03D-BEC6A6B711C8}"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Downloads\Ye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1" cy="685292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533400" y="457200"/>
            <a:ext cx="7772400" cy="1470025"/>
          </a:xfrm>
        </p:spPr>
        <p:txBody>
          <a:bodyPr/>
          <a:lstStyle/>
          <a:p>
            <a:r>
              <a:rPr lang="en-US" dirty="0" smtClean="0">
                <a:solidFill>
                  <a:srgbClr val="FFFF00"/>
                </a:solidFill>
              </a:rPr>
              <a:t>Anorexia Nervosa</a:t>
            </a:r>
            <a:endParaRPr lang="en-US" dirty="0">
              <a:solidFill>
                <a:srgbClr val="FFFF00"/>
              </a:solidFill>
            </a:endParaRPr>
          </a:p>
        </p:txBody>
      </p:sp>
      <p:sp>
        <p:nvSpPr>
          <p:cNvPr id="3" name="Subtitle 2"/>
          <p:cNvSpPr>
            <a:spLocks noGrp="1"/>
          </p:cNvSpPr>
          <p:nvPr>
            <p:ph type="subTitle" idx="1"/>
          </p:nvPr>
        </p:nvSpPr>
        <p:spPr>
          <a:xfrm>
            <a:off x="914400" y="2743200"/>
            <a:ext cx="6400800" cy="1752600"/>
          </a:xfrm>
        </p:spPr>
        <p:txBody>
          <a:bodyPr/>
          <a:lstStyle/>
          <a:p>
            <a:r>
              <a:rPr lang="en-US" dirty="0" smtClean="0">
                <a:solidFill>
                  <a:srgbClr val="FFFF00"/>
                </a:solidFill>
              </a:rPr>
              <a:t>By: Birch </a:t>
            </a:r>
            <a:r>
              <a:rPr lang="en-US" dirty="0" err="1" smtClean="0">
                <a:solidFill>
                  <a:srgbClr val="FFFF00"/>
                </a:solidFill>
              </a:rPr>
              <a:t>Bansgrove</a:t>
            </a:r>
            <a:r>
              <a:rPr lang="en-US" dirty="0" smtClean="0">
                <a:solidFill>
                  <a:srgbClr val="FFFF00"/>
                </a:solidFill>
              </a:rPr>
              <a:t> &amp; </a:t>
            </a:r>
          </a:p>
          <a:p>
            <a:r>
              <a:rPr lang="en-US" dirty="0" smtClean="0">
                <a:solidFill>
                  <a:srgbClr val="FFFF00"/>
                </a:solidFill>
              </a:rPr>
              <a:t>Avery Nelson (Seward)</a:t>
            </a:r>
            <a:endParaRPr lang="en-US" dirty="0">
              <a:solidFill>
                <a:srgbClr val="FFFF00"/>
              </a:solidFill>
            </a:endParaRPr>
          </a:p>
        </p:txBody>
      </p:sp>
    </p:spTree>
    <p:extLst>
      <p:ext uri="{BB962C8B-B14F-4D97-AF65-F5344CB8AC3E}">
        <p14:creationId xmlns:p14="http://schemas.microsoft.com/office/powerpoint/2010/main" val="247883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grpId="0" nodeType="clickEffect">
                                  <p:stCondLst>
                                    <p:cond delay="0"/>
                                  </p:stCondLst>
                                  <p:iterate type="lt">
                                    <p:tmPct val="4000"/>
                                  </p:iterate>
                                  <p:childTnLst>
                                    <p:set>
                                      <p:cBhvr override="childStyle">
                                        <p:cTn id="6" dur="500" fill="hold"/>
                                        <p:tgtEl>
                                          <p:spTgt spid="2"/>
                                        </p:tgtEl>
                                        <p:attrNameLst>
                                          <p:attrName>style.textDecorationUnderline</p:attrName>
                                        </p:attrNameLst>
                                      </p:cBhvr>
                                      <p:to>
                                        <p:strVal val="true"/>
                                      </p:to>
                                    </p:set>
                                  </p:childTnLst>
                                </p:cTn>
                              </p:par>
                            </p:childTnLst>
                          </p:cTn>
                        </p:par>
                      </p:childTnLst>
                    </p:cTn>
                  </p:par>
                  <p:par>
                    <p:cTn id="7" fill="hold">
                      <p:stCondLst>
                        <p:cond delay="indefinite"/>
                      </p:stCondLst>
                      <p:childTnLst>
                        <p:par>
                          <p:cTn id="8" fill="hold">
                            <p:stCondLst>
                              <p:cond delay="0"/>
                            </p:stCondLst>
                            <p:childTnLst>
                              <p:par>
                                <p:cTn id="9" presetID="26" presetClass="exit" presetSubtype="0" fill="hold" nodeType="clickEffect">
                                  <p:stCondLst>
                                    <p:cond delay="0"/>
                                  </p:stCondLst>
                                  <p:childTnLst>
                                    <p:animEffect transition="out" filter="wipe(down)">
                                      <p:cBhvr>
                                        <p:cTn id="10" dur="180" accel="50000">
                                          <p:stCondLst>
                                            <p:cond delay="1820"/>
                                          </p:stCondLst>
                                        </p:cTn>
                                        <p:tgtEl>
                                          <p:spTgt spid="3">
                                            <p:txEl>
                                              <p:pRg st="0" end="0"/>
                                            </p:txEl>
                                          </p:spTgt>
                                        </p:tgtEl>
                                      </p:cBhvr>
                                    </p:animEffect>
                                    <p:anim calcmode="lin" valueType="num">
                                      <p:cBhvr>
                                        <p:cTn id="11" dur="1822" tmFilter="0,0; 0.14,0.31; 0.43,0.73; 0.71,0.91; 1.0,1.0">
                                          <p:stCondLst>
                                            <p:cond delay="0"/>
                                          </p:stCondLst>
                                        </p:cTn>
                                        <p:tgtEl>
                                          <p:spTgt spid="3">
                                            <p:txEl>
                                              <p:pRg st="0" end="0"/>
                                            </p:txEl>
                                          </p:spTgt>
                                        </p:tgtEl>
                                        <p:attrNameLst>
                                          <p:attrName>ppt_x</p:attrName>
                                        </p:attrNameLst>
                                      </p:cBhvr>
                                      <p:tavLst>
                                        <p:tav tm="0">
                                          <p:val>
                                            <p:strVal val="ppt_x"/>
                                          </p:val>
                                        </p:tav>
                                        <p:tav tm="100000">
                                          <p:val>
                                            <p:strVal val="#ppt_x+0.25"/>
                                          </p:val>
                                        </p:tav>
                                      </p:tavLst>
                                    </p:anim>
                                    <p:anim calcmode="lin" valueType="num">
                                      <p:cBhvr>
                                        <p:cTn id="12" dur="178">
                                          <p:stCondLst>
                                            <p:cond delay="1822"/>
                                          </p:stCondLst>
                                        </p:cTn>
                                        <p:tgtEl>
                                          <p:spTgt spid="3">
                                            <p:txEl>
                                              <p:pRg st="0" end="0"/>
                                            </p:txEl>
                                          </p:spTgt>
                                        </p:tgtEl>
                                        <p:attrNameLst>
                                          <p:attrName>ppt_x</p:attrName>
                                        </p:attrNameLst>
                                      </p:cBhvr>
                                      <p:tavLst>
                                        <p:tav tm="0">
                                          <p:val>
                                            <p:strVal val="ppt_x"/>
                                          </p:val>
                                        </p:tav>
                                        <p:tav tm="100000">
                                          <p:val>
                                            <p:strVal val="ppt_x"/>
                                          </p:val>
                                        </p:tav>
                                      </p:tavLst>
                                    </p:anim>
                                    <p:anim calcmode="lin" valueType="num">
                                      <p:cBhvr>
                                        <p:cTn id="13" dur="664" tmFilter="0.0,0.0;0.25,0.07;0.50,0.2;0.75,0.467;1.0,1.0">
                                          <p:stCondLst>
                                            <p:cond delay="0"/>
                                          </p:stCondLst>
                                        </p:cTn>
                                        <p:tgtEl>
                                          <p:spTgt spid="3">
                                            <p:txEl>
                                              <p:pRg st="0" end="0"/>
                                            </p:txEl>
                                          </p:spTgt>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4" dur="664" tmFilter="0, 0; 0.125,0.2665; 0.25,0.4; 0.375,0.465; 0.5,0.5;  0.625,0.535; 0.75,0.6; 0.875,0.7335; 1,1">
                                          <p:stCondLst>
                                            <p:cond delay="664"/>
                                          </p:stCondLst>
                                        </p:cTn>
                                        <p:tgtEl>
                                          <p:spTgt spid="3">
                                            <p:txEl>
                                              <p:pRg st="0" end="0"/>
                                            </p:txEl>
                                          </p:spTgt>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5" dur="332" tmFilter="0, 0; 0.125,0.2665; 0.25,0.4; 0.375,0.465; 0.5,0.5;  0.625,0.535; 0.75,0.6; 0.875,0.7335; 1,1">
                                          <p:stCondLst>
                                            <p:cond delay="1324"/>
                                          </p:stCondLst>
                                        </p:cTn>
                                        <p:tgtEl>
                                          <p:spTgt spid="3">
                                            <p:txEl>
                                              <p:pRg st="0" end="0"/>
                                            </p:txEl>
                                          </p:spTgt>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6" dur="164" tmFilter="0, 0; 0.125,0.2665; 0.25,0.4; 0.375,0.465; 0.5,0.5;  0.625,0.535; 0.75,0.6; 0.875,0.7335; 1,1">
                                          <p:stCondLst>
                                            <p:cond delay="1656"/>
                                          </p:stCondLst>
                                        </p:cTn>
                                        <p:tgtEl>
                                          <p:spTgt spid="3">
                                            <p:txEl>
                                              <p:pRg st="0" end="0"/>
                                            </p:txEl>
                                          </p:spTgt>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7" dur="180" accel="50000">
                                          <p:stCondLst>
                                            <p:cond delay="1820"/>
                                          </p:stCondLst>
                                        </p:cTn>
                                        <p:tgtEl>
                                          <p:spTgt spid="3">
                                            <p:txEl>
                                              <p:pRg st="0" end="0"/>
                                            </p:txEl>
                                          </p:spTgt>
                                        </p:tgtEl>
                                        <p:attrNameLst>
                                          <p:attrName>ppt_y</p:attrName>
                                        </p:attrNameLst>
                                      </p:cBhvr>
                                      <p:tavLst>
                                        <p:tav tm="0">
                                          <p:val>
                                            <p:strVal val="ppt_y"/>
                                          </p:val>
                                        </p:tav>
                                        <p:tav tm="100000">
                                          <p:val>
                                            <p:strVal val="ppt_y+ppt_h"/>
                                          </p:val>
                                        </p:tav>
                                      </p:tavLst>
                                    </p:anim>
                                    <p:animScale>
                                      <p:cBhvr>
                                        <p:cTn id="18" dur="26">
                                          <p:stCondLst>
                                            <p:cond delay="620"/>
                                          </p:stCondLst>
                                        </p:cTn>
                                        <p:tgtEl>
                                          <p:spTgt spid="3">
                                            <p:txEl>
                                              <p:pRg st="0" end="0"/>
                                            </p:txEl>
                                          </p:spTgt>
                                        </p:tgtEl>
                                      </p:cBhvr>
                                      <p:to x="100000" y="60000"/>
                                    </p:animScale>
                                    <p:animScale>
                                      <p:cBhvr>
                                        <p:cTn id="19" dur="166" decel="50000">
                                          <p:stCondLst>
                                            <p:cond delay="646"/>
                                          </p:stCondLst>
                                        </p:cTn>
                                        <p:tgtEl>
                                          <p:spTgt spid="3">
                                            <p:txEl>
                                              <p:pRg st="0" end="0"/>
                                            </p:txEl>
                                          </p:spTgt>
                                        </p:tgtEl>
                                      </p:cBhvr>
                                      <p:to x="100000" y="100000"/>
                                    </p:animScale>
                                    <p:animScale>
                                      <p:cBhvr>
                                        <p:cTn id="20" dur="26">
                                          <p:stCondLst>
                                            <p:cond delay="1312"/>
                                          </p:stCondLst>
                                        </p:cTn>
                                        <p:tgtEl>
                                          <p:spTgt spid="3">
                                            <p:txEl>
                                              <p:pRg st="0" end="0"/>
                                            </p:txEl>
                                          </p:spTgt>
                                        </p:tgtEl>
                                      </p:cBhvr>
                                      <p:to x="100000" y="80000"/>
                                    </p:animScale>
                                    <p:animScale>
                                      <p:cBhvr>
                                        <p:cTn id="21" dur="166" decel="50000">
                                          <p:stCondLst>
                                            <p:cond delay="1338"/>
                                          </p:stCondLst>
                                        </p:cTn>
                                        <p:tgtEl>
                                          <p:spTgt spid="3">
                                            <p:txEl>
                                              <p:pRg st="0" end="0"/>
                                            </p:txEl>
                                          </p:spTgt>
                                        </p:tgtEl>
                                      </p:cBhvr>
                                      <p:to x="100000" y="100000"/>
                                    </p:animScale>
                                    <p:animScale>
                                      <p:cBhvr>
                                        <p:cTn id="22" dur="26">
                                          <p:stCondLst>
                                            <p:cond delay="1642"/>
                                          </p:stCondLst>
                                        </p:cTn>
                                        <p:tgtEl>
                                          <p:spTgt spid="3">
                                            <p:txEl>
                                              <p:pRg st="0" end="0"/>
                                            </p:txEl>
                                          </p:spTgt>
                                        </p:tgtEl>
                                      </p:cBhvr>
                                      <p:to x="100000" y="90000"/>
                                    </p:animScale>
                                    <p:animScale>
                                      <p:cBhvr>
                                        <p:cTn id="23" dur="166" decel="50000">
                                          <p:stCondLst>
                                            <p:cond delay="1668"/>
                                          </p:stCondLst>
                                        </p:cTn>
                                        <p:tgtEl>
                                          <p:spTgt spid="3">
                                            <p:txEl>
                                              <p:pRg st="0" end="0"/>
                                            </p:txEl>
                                          </p:spTgt>
                                        </p:tgtEl>
                                      </p:cBhvr>
                                      <p:to x="100000" y="100000"/>
                                    </p:animScale>
                                    <p:animScale>
                                      <p:cBhvr>
                                        <p:cTn id="24" dur="26">
                                          <p:stCondLst>
                                            <p:cond delay="1808"/>
                                          </p:stCondLst>
                                        </p:cTn>
                                        <p:tgtEl>
                                          <p:spTgt spid="3">
                                            <p:txEl>
                                              <p:pRg st="0" end="0"/>
                                            </p:txEl>
                                          </p:spTgt>
                                        </p:tgtEl>
                                      </p:cBhvr>
                                      <p:to x="100000" y="95000"/>
                                    </p:animScale>
                                    <p:animScale>
                                      <p:cBhvr>
                                        <p:cTn id="25" dur="166" decel="50000">
                                          <p:stCondLst>
                                            <p:cond delay="1834"/>
                                          </p:stCondLst>
                                        </p:cTn>
                                        <p:tgtEl>
                                          <p:spTgt spid="3">
                                            <p:txEl>
                                              <p:pRg st="0" end="0"/>
                                            </p:txEl>
                                          </p:spTgt>
                                        </p:tgtEl>
                                      </p:cBhvr>
                                      <p:to x="100000" y="100000"/>
                                    </p:animScale>
                                    <p:set>
                                      <p:cBhvr>
                                        <p:cTn id="26" dur="1" fill="hold">
                                          <p:stCondLst>
                                            <p:cond delay="1999"/>
                                          </p:stCondLst>
                                        </p:cTn>
                                        <p:tgtEl>
                                          <p:spTgt spid="3">
                                            <p:txEl>
                                              <p:pRg st="0" end="0"/>
                                            </p:txEl>
                                          </p:spTgt>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6" presetClass="exit" presetSubtype="0" fill="hold" nodeType="clickEffect">
                                  <p:stCondLst>
                                    <p:cond delay="0"/>
                                  </p:stCondLst>
                                  <p:childTnLst>
                                    <p:animEffect transition="out" filter="wipe(down)">
                                      <p:cBhvr>
                                        <p:cTn id="30" dur="180" accel="50000">
                                          <p:stCondLst>
                                            <p:cond delay="1820"/>
                                          </p:stCondLst>
                                        </p:cTn>
                                        <p:tgtEl>
                                          <p:spTgt spid="3">
                                            <p:txEl>
                                              <p:pRg st="1" end="1"/>
                                            </p:txEl>
                                          </p:spTgt>
                                        </p:tgtEl>
                                      </p:cBhvr>
                                    </p:animEffect>
                                    <p:anim calcmode="lin" valueType="num">
                                      <p:cBhvr>
                                        <p:cTn id="31" dur="1822" tmFilter="0,0; 0.14,0.31; 0.43,0.73; 0.71,0.91; 1.0,1.0">
                                          <p:stCondLst>
                                            <p:cond delay="0"/>
                                          </p:stCondLst>
                                        </p:cTn>
                                        <p:tgtEl>
                                          <p:spTgt spid="3">
                                            <p:txEl>
                                              <p:pRg st="1" end="1"/>
                                            </p:txEl>
                                          </p:spTgt>
                                        </p:tgtEl>
                                        <p:attrNameLst>
                                          <p:attrName>ppt_x</p:attrName>
                                        </p:attrNameLst>
                                      </p:cBhvr>
                                      <p:tavLst>
                                        <p:tav tm="0">
                                          <p:val>
                                            <p:strVal val="ppt_x"/>
                                          </p:val>
                                        </p:tav>
                                        <p:tav tm="100000">
                                          <p:val>
                                            <p:strVal val="#ppt_x+0.25"/>
                                          </p:val>
                                        </p:tav>
                                      </p:tavLst>
                                    </p:anim>
                                    <p:anim calcmode="lin" valueType="num">
                                      <p:cBhvr>
                                        <p:cTn id="32" dur="178">
                                          <p:stCondLst>
                                            <p:cond delay="1822"/>
                                          </p:stCondLst>
                                        </p:cTn>
                                        <p:tgtEl>
                                          <p:spTgt spid="3">
                                            <p:txEl>
                                              <p:pRg st="1" end="1"/>
                                            </p:txEl>
                                          </p:spTgt>
                                        </p:tgtEl>
                                        <p:attrNameLst>
                                          <p:attrName>ppt_x</p:attrName>
                                        </p:attrNameLst>
                                      </p:cBhvr>
                                      <p:tavLst>
                                        <p:tav tm="0">
                                          <p:val>
                                            <p:strVal val="ppt_x"/>
                                          </p:val>
                                        </p:tav>
                                        <p:tav tm="100000">
                                          <p:val>
                                            <p:strVal val="ppt_x"/>
                                          </p:val>
                                        </p:tav>
                                      </p:tavLst>
                                    </p:anim>
                                    <p:anim calcmode="lin" valueType="num">
                                      <p:cBhvr>
                                        <p:cTn id="33" dur="664" tmFilter="0.0,0.0;0.25,0.07;0.50,0.2;0.75,0.467;1.0,1.0">
                                          <p:stCondLst>
                                            <p:cond delay="0"/>
                                          </p:stCondLst>
                                        </p:cTn>
                                        <p:tgtEl>
                                          <p:spTgt spid="3">
                                            <p:txEl>
                                              <p:pRg st="1" end="1"/>
                                            </p:txEl>
                                          </p:spTgt>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34" dur="664" tmFilter="0, 0; 0.125,0.2665; 0.25,0.4; 0.375,0.465; 0.5,0.5;  0.625,0.535; 0.75,0.6; 0.875,0.7335; 1,1">
                                          <p:stCondLst>
                                            <p:cond delay="664"/>
                                          </p:stCondLst>
                                        </p:cTn>
                                        <p:tgtEl>
                                          <p:spTgt spid="3">
                                            <p:txEl>
                                              <p:pRg st="1" end="1"/>
                                            </p:txEl>
                                          </p:spTgt>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35" dur="332" tmFilter="0, 0; 0.125,0.2665; 0.25,0.4; 0.375,0.465; 0.5,0.5;  0.625,0.535; 0.75,0.6; 0.875,0.7335; 1,1">
                                          <p:stCondLst>
                                            <p:cond delay="1324"/>
                                          </p:stCondLst>
                                        </p:cTn>
                                        <p:tgtEl>
                                          <p:spTgt spid="3">
                                            <p:txEl>
                                              <p:pRg st="1" end="1"/>
                                            </p:txEl>
                                          </p:spTgt>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36" dur="164" tmFilter="0, 0; 0.125,0.2665; 0.25,0.4; 0.375,0.465; 0.5,0.5;  0.625,0.535; 0.75,0.6; 0.875,0.7335; 1,1">
                                          <p:stCondLst>
                                            <p:cond delay="1656"/>
                                          </p:stCondLst>
                                        </p:cTn>
                                        <p:tgtEl>
                                          <p:spTgt spid="3">
                                            <p:txEl>
                                              <p:pRg st="1" end="1"/>
                                            </p:txEl>
                                          </p:spTgt>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37" dur="180" accel="50000">
                                          <p:stCondLst>
                                            <p:cond delay="1820"/>
                                          </p:stCondLst>
                                        </p:cTn>
                                        <p:tgtEl>
                                          <p:spTgt spid="3">
                                            <p:txEl>
                                              <p:pRg st="1" end="1"/>
                                            </p:txEl>
                                          </p:spTgt>
                                        </p:tgtEl>
                                        <p:attrNameLst>
                                          <p:attrName>ppt_y</p:attrName>
                                        </p:attrNameLst>
                                      </p:cBhvr>
                                      <p:tavLst>
                                        <p:tav tm="0">
                                          <p:val>
                                            <p:strVal val="ppt_y"/>
                                          </p:val>
                                        </p:tav>
                                        <p:tav tm="100000">
                                          <p:val>
                                            <p:strVal val="ppt_y+ppt_h"/>
                                          </p:val>
                                        </p:tav>
                                      </p:tavLst>
                                    </p:anim>
                                    <p:animScale>
                                      <p:cBhvr>
                                        <p:cTn id="38" dur="26">
                                          <p:stCondLst>
                                            <p:cond delay="620"/>
                                          </p:stCondLst>
                                        </p:cTn>
                                        <p:tgtEl>
                                          <p:spTgt spid="3">
                                            <p:txEl>
                                              <p:pRg st="1" end="1"/>
                                            </p:txEl>
                                          </p:spTgt>
                                        </p:tgtEl>
                                      </p:cBhvr>
                                      <p:to x="100000" y="60000"/>
                                    </p:animScale>
                                    <p:animScale>
                                      <p:cBhvr>
                                        <p:cTn id="39" dur="166" decel="50000">
                                          <p:stCondLst>
                                            <p:cond delay="646"/>
                                          </p:stCondLst>
                                        </p:cTn>
                                        <p:tgtEl>
                                          <p:spTgt spid="3">
                                            <p:txEl>
                                              <p:pRg st="1" end="1"/>
                                            </p:txEl>
                                          </p:spTgt>
                                        </p:tgtEl>
                                      </p:cBhvr>
                                      <p:to x="100000" y="100000"/>
                                    </p:animScale>
                                    <p:animScale>
                                      <p:cBhvr>
                                        <p:cTn id="40" dur="26">
                                          <p:stCondLst>
                                            <p:cond delay="1312"/>
                                          </p:stCondLst>
                                        </p:cTn>
                                        <p:tgtEl>
                                          <p:spTgt spid="3">
                                            <p:txEl>
                                              <p:pRg st="1" end="1"/>
                                            </p:txEl>
                                          </p:spTgt>
                                        </p:tgtEl>
                                      </p:cBhvr>
                                      <p:to x="100000" y="80000"/>
                                    </p:animScale>
                                    <p:animScale>
                                      <p:cBhvr>
                                        <p:cTn id="41" dur="166" decel="50000">
                                          <p:stCondLst>
                                            <p:cond delay="1338"/>
                                          </p:stCondLst>
                                        </p:cTn>
                                        <p:tgtEl>
                                          <p:spTgt spid="3">
                                            <p:txEl>
                                              <p:pRg st="1" end="1"/>
                                            </p:txEl>
                                          </p:spTgt>
                                        </p:tgtEl>
                                      </p:cBhvr>
                                      <p:to x="100000" y="100000"/>
                                    </p:animScale>
                                    <p:animScale>
                                      <p:cBhvr>
                                        <p:cTn id="42" dur="26">
                                          <p:stCondLst>
                                            <p:cond delay="1642"/>
                                          </p:stCondLst>
                                        </p:cTn>
                                        <p:tgtEl>
                                          <p:spTgt spid="3">
                                            <p:txEl>
                                              <p:pRg st="1" end="1"/>
                                            </p:txEl>
                                          </p:spTgt>
                                        </p:tgtEl>
                                      </p:cBhvr>
                                      <p:to x="100000" y="90000"/>
                                    </p:animScale>
                                    <p:animScale>
                                      <p:cBhvr>
                                        <p:cTn id="43" dur="166" decel="50000">
                                          <p:stCondLst>
                                            <p:cond delay="1668"/>
                                          </p:stCondLst>
                                        </p:cTn>
                                        <p:tgtEl>
                                          <p:spTgt spid="3">
                                            <p:txEl>
                                              <p:pRg st="1" end="1"/>
                                            </p:txEl>
                                          </p:spTgt>
                                        </p:tgtEl>
                                      </p:cBhvr>
                                      <p:to x="100000" y="100000"/>
                                    </p:animScale>
                                    <p:animScale>
                                      <p:cBhvr>
                                        <p:cTn id="44" dur="26">
                                          <p:stCondLst>
                                            <p:cond delay="1808"/>
                                          </p:stCondLst>
                                        </p:cTn>
                                        <p:tgtEl>
                                          <p:spTgt spid="3">
                                            <p:txEl>
                                              <p:pRg st="1" end="1"/>
                                            </p:txEl>
                                          </p:spTgt>
                                        </p:tgtEl>
                                      </p:cBhvr>
                                      <p:to x="100000" y="95000"/>
                                    </p:animScale>
                                    <p:animScale>
                                      <p:cBhvr>
                                        <p:cTn id="45" dur="166" decel="50000">
                                          <p:stCondLst>
                                            <p:cond delay="1834"/>
                                          </p:stCondLst>
                                        </p:cTn>
                                        <p:tgtEl>
                                          <p:spTgt spid="3">
                                            <p:txEl>
                                              <p:pRg st="1" end="1"/>
                                            </p:txEl>
                                          </p:spTgt>
                                        </p:tgtEl>
                                      </p:cBhvr>
                                      <p:to x="100000" y="100000"/>
                                    </p:animScale>
                                    <p:set>
                                      <p:cBhvr>
                                        <p:cTn id="46" dur="1" fill="hold">
                                          <p:stCondLst>
                                            <p:cond delay="1999"/>
                                          </p:stCondLst>
                                        </p:cTn>
                                        <p:tgtEl>
                                          <p:spTgt spid="3">
                                            <p:txEl>
                                              <p:pRg st="1" end="1"/>
                                            </p:txEl>
                                          </p:spTgt>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6" presetClass="exit" presetSubtype="0" fill="hold" grpId="1" nodeType="clickEffect">
                                  <p:stCondLst>
                                    <p:cond delay="0"/>
                                  </p:stCondLst>
                                  <p:iterate type="lt">
                                    <p:tmPct val="0"/>
                                  </p:iterate>
                                  <p:childTnLst>
                                    <p:animEffect transition="out" filter="wipe(down)">
                                      <p:cBhvr>
                                        <p:cTn id="50" dur="180" accel="50000">
                                          <p:stCondLst>
                                            <p:cond delay="1820"/>
                                          </p:stCondLst>
                                        </p:cTn>
                                        <p:tgtEl>
                                          <p:spTgt spid="2"/>
                                        </p:tgtEl>
                                      </p:cBhvr>
                                    </p:animEffect>
                                    <p:anim calcmode="lin" valueType="num">
                                      <p:cBhvr>
                                        <p:cTn id="51" dur="1822" tmFilter="0,0; 0.14,0.31; 0.43,0.73; 0.71,0.91; 1.0,1.0">
                                          <p:stCondLst>
                                            <p:cond delay="0"/>
                                          </p:stCondLst>
                                        </p:cTn>
                                        <p:tgtEl>
                                          <p:spTgt spid="2"/>
                                        </p:tgtEl>
                                        <p:attrNameLst>
                                          <p:attrName>ppt_x</p:attrName>
                                        </p:attrNameLst>
                                      </p:cBhvr>
                                      <p:tavLst>
                                        <p:tav tm="0">
                                          <p:val>
                                            <p:strVal val="ppt_x"/>
                                          </p:val>
                                        </p:tav>
                                        <p:tav tm="100000">
                                          <p:val>
                                            <p:strVal val="#ppt_x+0.25"/>
                                          </p:val>
                                        </p:tav>
                                      </p:tavLst>
                                    </p:anim>
                                    <p:anim calcmode="lin" valueType="num">
                                      <p:cBhvr>
                                        <p:cTn id="52" dur="178">
                                          <p:stCondLst>
                                            <p:cond delay="1822"/>
                                          </p:stCondLst>
                                        </p:cTn>
                                        <p:tgtEl>
                                          <p:spTgt spid="2"/>
                                        </p:tgtEl>
                                        <p:attrNameLst>
                                          <p:attrName>ppt_x</p:attrName>
                                        </p:attrNameLst>
                                      </p:cBhvr>
                                      <p:tavLst>
                                        <p:tav tm="0">
                                          <p:val>
                                            <p:strVal val="ppt_x"/>
                                          </p:val>
                                        </p:tav>
                                        <p:tav tm="100000">
                                          <p:val>
                                            <p:strVal val="ppt_x"/>
                                          </p:val>
                                        </p:tav>
                                      </p:tavLst>
                                    </p:anim>
                                    <p:anim calcmode="lin" valueType="num">
                                      <p:cBhvr>
                                        <p:cTn id="53" dur="664" tmFilter="0.0,0.0;0.25,0.07;0.50,0.2;0.75,0.467;1.0,1.0">
                                          <p:stCondLst>
                                            <p:cond delay="0"/>
                                          </p:stCondLst>
                                        </p:cTn>
                                        <p:tgtEl>
                                          <p:spTgt spid="2"/>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54" dur="664" tmFilter="0, 0; 0.125,0.2665; 0.25,0.4; 0.375,0.465; 0.5,0.5;  0.625,0.535; 0.75,0.6; 0.875,0.7335; 1,1">
                                          <p:stCondLst>
                                            <p:cond delay="664"/>
                                          </p:stCondLst>
                                        </p:cTn>
                                        <p:tgtEl>
                                          <p:spTgt spid="2"/>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55" dur="332" tmFilter="0, 0; 0.125,0.2665; 0.25,0.4; 0.375,0.465; 0.5,0.5;  0.625,0.535; 0.75,0.6; 0.875,0.7335; 1,1">
                                          <p:stCondLst>
                                            <p:cond delay="1324"/>
                                          </p:stCondLst>
                                        </p:cTn>
                                        <p:tgtEl>
                                          <p:spTgt spid="2"/>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56" dur="164" tmFilter="0, 0; 0.125,0.2665; 0.25,0.4; 0.375,0.465; 0.5,0.5;  0.625,0.535; 0.75,0.6; 0.875,0.7335; 1,1">
                                          <p:stCondLst>
                                            <p:cond delay="1656"/>
                                          </p:stCondLst>
                                        </p:cTn>
                                        <p:tgtEl>
                                          <p:spTgt spid="2"/>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57" dur="180" accel="50000">
                                          <p:stCondLst>
                                            <p:cond delay="1820"/>
                                          </p:stCondLst>
                                        </p:cTn>
                                        <p:tgtEl>
                                          <p:spTgt spid="2"/>
                                        </p:tgtEl>
                                        <p:attrNameLst>
                                          <p:attrName>ppt_y</p:attrName>
                                        </p:attrNameLst>
                                      </p:cBhvr>
                                      <p:tavLst>
                                        <p:tav tm="0">
                                          <p:val>
                                            <p:strVal val="ppt_y"/>
                                          </p:val>
                                        </p:tav>
                                        <p:tav tm="100000">
                                          <p:val>
                                            <p:strVal val="ppt_y+ppt_h"/>
                                          </p:val>
                                        </p:tav>
                                      </p:tavLst>
                                    </p:anim>
                                    <p:animScale>
                                      <p:cBhvr>
                                        <p:cTn id="58" dur="26">
                                          <p:stCondLst>
                                            <p:cond delay="620"/>
                                          </p:stCondLst>
                                        </p:cTn>
                                        <p:tgtEl>
                                          <p:spTgt spid="2"/>
                                        </p:tgtEl>
                                      </p:cBhvr>
                                      <p:to x="100000" y="60000"/>
                                    </p:animScale>
                                    <p:animScale>
                                      <p:cBhvr>
                                        <p:cTn id="59" dur="166" decel="50000">
                                          <p:stCondLst>
                                            <p:cond delay="646"/>
                                          </p:stCondLst>
                                        </p:cTn>
                                        <p:tgtEl>
                                          <p:spTgt spid="2"/>
                                        </p:tgtEl>
                                      </p:cBhvr>
                                      <p:to x="100000" y="100000"/>
                                    </p:animScale>
                                    <p:animScale>
                                      <p:cBhvr>
                                        <p:cTn id="60" dur="26">
                                          <p:stCondLst>
                                            <p:cond delay="1312"/>
                                          </p:stCondLst>
                                        </p:cTn>
                                        <p:tgtEl>
                                          <p:spTgt spid="2"/>
                                        </p:tgtEl>
                                      </p:cBhvr>
                                      <p:to x="100000" y="80000"/>
                                    </p:animScale>
                                    <p:animScale>
                                      <p:cBhvr>
                                        <p:cTn id="61" dur="166" decel="50000">
                                          <p:stCondLst>
                                            <p:cond delay="1338"/>
                                          </p:stCondLst>
                                        </p:cTn>
                                        <p:tgtEl>
                                          <p:spTgt spid="2"/>
                                        </p:tgtEl>
                                      </p:cBhvr>
                                      <p:to x="100000" y="100000"/>
                                    </p:animScale>
                                    <p:animScale>
                                      <p:cBhvr>
                                        <p:cTn id="62" dur="26">
                                          <p:stCondLst>
                                            <p:cond delay="1642"/>
                                          </p:stCondLst>
                                        </p:cTn>
                                        <p:tgtEl>
                                          <p:spTgt spid="2"/>
                                        </p:tgtEl>
                                      </p:cBhvr>
                                      <p:to x="100000" y="90000"/>
                                    </p:animScale>
                                    <p:animScale>
                                      <p:cBhvr>
                                        <p:cTn id="63" dur="166" decel="50000">
                                          <p:stCondLst>
                                            <p:cond delay="1668"/>
                                          </p:stCondLst>
                                        </p:cTn>
                                        <p:tgtEl>
                                          <p:spTgt spid="2"/>
                                        </p:tgtEl>
                                      </p:cBhvr>
                                      <p:to x="100000" y="100000"/>
                                    </p:animScale>
                                    <p:animScale>
                                      <p:cBhvr>
                                        <p:cTn id="64" dur="26">
                                          <p:stCondLst>
                                            <p:cond delay="1808"/>
                                          </p:stCondLst>
                                        </p:cTn>
                                        <p:tgtEl>
                                          <p:spTgt spid="2"/>
                                        </p:tgtEl>
                                      </p:cBhvr>
                                      <p:to x="100000" y="95000"/>
                                    </p:animScale>
                                    <p:animScale>
                                      <p:cBhvr>
                                        <p:cTn id="65" dur="166" decel="50000">
                                          <p:stCondLst>
                                            <p:cond delay="1834"/>
                                          </p:stCondLst>
                                        </p:cTn>
                                        <p:tgtEl>
                                          <p:spTgt spid="2"/>
                                        </p:tgtEl>
                                      </p:cBhvr>
                                      <p:to x="100000" y="100000"/>
                                    </p:animScale>
                                    <p:set>
                                      <p:cBhvr>
                                        <p:cTn id="66" dur="1" fill="hold">
                                          <p:stCondLst>
                                            <p:cond delay="1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00B0F0"/>
                </a:solidFill>
              </a:rPr>
              <a:t>Why do people become anorexic?</a:t>
            </a:r>
            <a:r>
              <a:rPr lang="en-US" dirty="0"/>
              <a:t> </a:t>
            </a:r>
            <a:br>
              <a:rPr lang="en-US" dirty="0"/>
            </a:br>
            <a:endParaRPr lang="en-US" dirty="0"/>
          </a:p>
        </p:txBody>
      </p:sp>
      <p:sp>
        <p:nvSpPr>
          <p:cNvPr id="3" name="Content Placeholder 2"/>
          <p:cNvSpPr>
            <a:spLocks noGrp="1"/>
          </p:cNvSpPr>
          <p:nvPr>
            <p:ph idx="1"/>
          </p:nvPr>
        </p:nvSpPr>
        <p:spPr/>
        <p:txBody>
          <a:bodyPr/>
          <a:lstStyle/>
          <a:p>
            <a:r>
              <a:rPr lang="en-US" dirty="0">
                <a:solidFill>
                  <a:srgbClr val="00B050"/>
                </a:solidFill>
              </a:rPr>
              <a:t>People become anorexic for many different reasons, but usually people become anorexic from and constant pressure to fit a cultural ideal of the perfect person. Often this ideal of perfect is impossible to achieve, but this doesn’t stop people from trying, even if what they’re doing is dangerous and possibly lethal.</a:t>
            </a:r>
          </a:p>
          <a:p>
            <a:endParaRPr lang="en-US" dirty="0"/>
          </a:p>
        </p:txBody>
      </p:sp>
    </p:spTree>
    <p:extLst>
      <p:ext uri="{BB962C8B-B14F-4D97-AF65-F5344CB8AC3E}">
        <p14:creationId xmlns:p14="http://schemas.microsoft.com/office/powerpoint/2010/main" val="38314320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solidFill>
                  <a:srgbClr val="00B0F0"/>
                </a:solidFill>
              </a:rPr>
              <a:t>Signs that someone might be anorexic</a:t>
            </a:r>
            <a:r>
              <a:rPr lang="en-US" dirty="0">
                <a:solidFill>
                  <a:srgbClr val="00B0F0"/>
                </a:solidFill>
              </a:rPr>
              <a:t/>
            </a:r>
            <a:br>
              <a:rPr lang="en-US" dirty="0">
                <a:solidFill>
                  <a:srgbClr val="00B0F0"/>
                </a:solidFill>
              </a:rPr>
            </a:br>
            <a:endParaRPr lang="en-US" dirty="0">
              <a:solidFill>
                <a:srgbClr val="00B0F0"/>
              </a:solidFill>
            </a:endParaRPr>
          </a:p>
        </p:txBody>
      </p:sp>
      <p:sp>
        <p:nvSpPr>
          <p:cNvPr id="3" name="Content Placeholder 2"/>
          <p:cNvSpPr>
            <a:spLocks noGrp="1"/>
          </p:cNvSpPr>
          <p:nvPr>
            <p:ph idx="1"/>
          </p:nvPr>
        </p:nvSpPr>
        <p:spPr/>
        <p:txBody>
          <a:bodyPr>
            <a:normAutofit fontScale="85000" lnSpcReduction="20000"/>
          </a:bodyPr>
          <a:lstStyle/>
          <a:p>
            <a:pPr lvl="0"/>
            <a:r>
              <a:rPr lang="en-US" dirty="0">
                <a:solidFill>
                  <a:srgbClr val="E90DDF"/>
                </a:solidFill>
              </a:rPr>
              <a:t>Making her or himself throw up</a:t>
            </a:r>
          </a:p>
          <a:p>
            <a:pPr lvl="0"/>
            <a:r>
              <a:rPr lang="en-US" dirty="0">
                <a:solidFill>
                  <a:srgbClr val="E90DDF"/>
                </a:solidFill>
              </a:rPr>
              <a:t>Taking pills to urinate or have a bowel movement</a:t>
            </a:r>
          </a:p>
          <a:p>
            <a:pPr lvl="0"/>
            <a:r>
              <a:rPr lang="en-US" dirty="0">
                <a:solidFill>
                  <a:srgbClr val="E90DDF"/>
                </a:solidFill>
              </a:rPr>
              <a:t>Taking diet pills</a:t>
            </a:r>
          </a:p>
          <a:p>
            <a:pPr lvl="0"/>
            <a:r>
              <a:rPr lang="en-US" dirty="0">
                <a:solidFill>
                  <a:srgbClr val="E90DDF"/>
                </a:solidFill>
              </a:rPr>
              <a:t>Not eating or eating very little</a:t>
            </a:r>
          </a:p>
          <a:p>
            <a:pPr lvl="0"/>
            <a:r>
              <a:rPr lang="en-US" dirty="0">
                <a:solidFill>
                  <a:srgbClr val="E90DDF"/>
                </a:solidFill>
              </a:rPr>
              <a:t>Exercising a lot, even in bad weather or when hurt or tired</a:t>
            </a:r>
          </a:p>
          <a:p>
            <a:pPr lvl="0"/>
            <a:r>
              <a:rPr lang="en-US" dirty="0">
                <a:solidFill>
                  <a:srgbClr val="E90DDF"/>
                </a:solidFill>
              </a:rPr>
              <a:t>Weighing food and counting calories</a:t>
            </a:r>
          </a:p>
          <a:p>
            <a:pPr lvl="0"/>
            <a:r>
              <a:rPr lang="en-US" dirty="0">
                <a:solidFill>
                  <a:srgbClr val="E90DDF"/>
                </a:solidFill>
              </a:rPr>
              <a:t>Eating very small amounts of only certain foods</a:t>
            </a:r>
          </a:p>
          <a:p>
            <a:pPr lvl="0"/>
            <a:r>
              <a:rPr lang="en-US" dirty="0">
                <a:solidFill>
                  <a:srgbClr val="E90DDF"/>
                </a:solidFill>
              </a:rPr>
              <a:t>Moving food around the plate instead of eating it</a:t>
            </a:r>
          </a:p>
          <a:p>
            <a:endParaRPr lang="en-US" dirty="0"/>
          </a:p>
        </p:txBody>
      </p:sp>
    </p:spTree>
    <p:extLst>
      <p:ext uri="{BB962C8B-B14F-4D97-AF65-F5344CB8AC3E}">
        <p14:creationId xmlns:p14="http://schemas.microsoft.com/office/powerpoint/2010/main" val="41580589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00B0F0"/>
                </a:solidFill>
              </a:rPr>
              <a:t>Treatment for anorexia</a:t>
            </a:r>
            <a:br>
              <a:rPr lang="en-US" dirty="0">
                <a:solidFill>
                  <a:srgbClr val="00B0F0"/>
                </a:solidFill>
              </a:rPr>
            </a:br>
            <a:endParaRPr lang="en-US" dirty="0">
              <a:solidFill>
                <a:srgbClr val="00B0F0"/>
              </a:solidFill>
            </a:endParaRPr>
          </a:p>
        </p:txBody>
      </p:sp>
      <p:sp>
        <p:nvSpPr>
          <p:cNvPr id="3" name="Content Placeholder 2"/>
          <p:cNvSpPr>
            <a:spLocks noGrp="1"/>
          </p:cNvSpPr>
          <p:nvPr>
            <p:ph idx="1"/>
          </p:nvPr>
        </p:nvSpPr>
        <p:spPr/>
        <p:txBody>
          <a:bodyPr>
            <a:normAutofit fontScale="92500" lnSpcReduction="20000"/>
          </a:bodyPr>
          <a:lstStyle/>
          <a:p>
            <a:r>
              <a:rPr lang="en-US" dirty="0">
                <a:solidFill>
                  <a:srgbClr val="FFFF00"/>
                </a:solidFill>
              </a:rPr>
              <a:t>Ideally, someone recovering from anorexia should be aided by a team of professional health care workers, such as councilors, nutrition councilors, doctors and physiologists.</a:t>
            </a:r>
          </a:p>
          <a:p>
            <a:r>
              <a:rPr lang="en-US" dirty="0">
                <a:solidFill>
                  <a:srgbClr val="FFFF00"/>
                </a:solidFill>
              </a:rPr>
              <a:t> For a teenager with anorexia, family will play a huge part in recovery. Mental support, emotional and physical support is key. </a:t>
            </a:r>
            <a:endParaRPr lang="en-US" dirty="0" smtClean="0">
              <a:solidFill>
                <a:srgbClr val="FFFF00"/>
              </a:solidFill>
            </a:endParaRPr>
          </a:p>
          <a:p>
            <a:r>
              <a:rPr lang="en-US" dirty="0" smtClean="0">
                <a:solidFill>
                  <a:srgbClr val="FFFF00"/>
                </a:solidFill>
              </a:rPr>
              <a:t>Once </a:t>
            </a:r>
            <a:r>
              <a:rPr lang="en-US" dirty="0">
                <a:solidFill>
                  <a:srgbClr val="FFFF00"/>
                </a:solidFill>
              </a:rPr>
              <a:t>recovered an individual will have to develop a plan to deal with stress and coping with problems to prevent relapse. </a:t>
            </a:r>
          </a:p>
          <a:p>
            <a:endParaRPr lang="en-US" dirty="0">
              <a:solidFill>
                <a:srgbClr val="FFFF00"/>
              </a:solidFill>
            </a:endParaRPr>
          </a:p>
        </p:txBody>
      </p:sp>
    </p:spTree>
    <p:extLst>
      <p:ext uri="{BB962C8B-B14F-4D97-AF65-F5344CB8AC3E}">
        <p14:creationId xmlns:p14="http://schemas.microsoft.com/office/powerpoint/2010/main" val="22581243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r>
              <a:rPr lang="en-US" b="1" u="dbl" dirty="0">
                <a:solidFill>
                  <a:srgbClr val="00B0F0"/>
                </a:solidFill>
              </a:rPr>
              <a:t>What is the definition to this illness?</a:t>
            </a:r>
            <a:r>
              <a:rPr lang="en-US" dirty="0"/>
              <a:t/>
            </a:r>
            <a:br>
              <a:rPr lang="en-US" dirty="0"/>
            </a:br>
            <a:endParaRPr lang="en-US" dirty="0"/>
          </a:p>
        </p:txBody>
      </p:sp>
      <p:sp>
        <p:nvSpPr>
          <p:cNvPr id="3" name="Content Placeholder 2"/>
          <p:cNvSpPr>
            <a:spLocks noGrp="1"/>
          </p:cNvSpPr>
          <p:nvPr>
            <p:ph idx="1"/>
          </p:nvPr>
        </p:nvSpPr>
        <p:spPr/>
        <p:txBody>
          <a:bodyPr>
            <a:normAutofit/>
          </a:bodyPr>
          <a:lstStyle/>
          <a:p>
            <a:r>
              <a:rPr lang="en-US" sz="1800" dirty="0">
                <a:solidFill>
                  <a:srgbClr val="FFFF00"/>
                </a:solidFill>
              </a:rPr>
              <a:t>Anorexia nervosa is an eating disorder characterized by a distorted body image and self-starvation despite extremely low body-weight. </a:t>
            </a:r>
            <a:endParaRPr lang="en-US" sz="1800" dirty="0" smtClean="0">
              <a:solidFill>
                <a:srgbClr val="FFFF00"/>
              </a:solidFill>
            </a:endParaRPr>
          </a:p>
          <a:p>
            <a:r>
              <a:rPr lang="en-US" sz="1800" dirty="0" smtClean="0">
                <a:solidFill>
                  <a:srgbClr val="00B050"/>
                </a:solidFill>
              </a:rPr>
              <a:t>An </a:t>
            </a:r>
            <a:r>
              <a:rPr lang="en-US" sz="1800" dirty="0">
                <a:solidFill>
                  <a:srgbClr val="00B050"/>
                </a:solidFill>
              </a:rPr>
              <a:t>individual suffering from anorexia weigh less than 85 percent of his or her Average weight and experiences re scared to gain weight and to be seen. </a:t>
            </a:r>
            <a:endParaRPr lang="en-US" sz="1800" dirty="0" smtClean="0">
              <a:solidFill>
                <a:srgbClr val="00B050"/>
              </a:solidFill>
            </a:endParaRPr>
          </a:p>
          <a:p>
            <a:r>
              <a:rPr lang="en-US" sz="1800" dirty="0" smtClean="0">
                <a:solidFill>
                  <a:srgbClr val="E90DDF"/>
                </a:solidFill>
              </a:rPr>
              <a:t>This </a:t>
            </a:r>
            <a:r>
              <a:rPr lang="en-US" sz="1800" dirty="0">
                <a:solidFill>
                  <a:srgbClr val="E90DDF"/>
                </a:solidFill>
              </a:rPr>
              <a:t>eating disorder mostly affects young women, but recent researches have shown middle-aged women and young men.</a:t>
            </a:r>
          </a:p>
          <a:p>
            <a:endParaRPr lang="en-US" dirty="0"/>
          </a:p>
        </p:txBody>
      </p:sp>
      <p:pic>
        <p:nvPicPr>
          <p:cNvPr id="2052" name="Picture 4" descr="http://t0.gstatic.com/images?q=tbn:ANd9GcRQ0GccPN_mXXuVC9vrpFWb4nLlc5Ngj_qHJ6fptThGwC9Om8F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3733800"/>
            <a:ext cx="2971800" cy="2971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3375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wheel(1)">
                                      <p:cBhvr>
                                        <p:cTn id="7" dur="2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effectLst/>
              </a:rPr>
              <a:t> </a:t>
            </a:r>
            <a:r>
              <a:rPr lang="en-US" u="dbl" dirty="0">
                <a:solidFill>
                  <a:srgbClr val="00B0F0"/>
                </a:solidFill>
                <a:effectLst/>
              </a:rPr>
              <a:t>What Does It Affect?</a:t>
            </a:r>
            <a:r>
              <a:rPr lang="en-US" dirty="0">
                <a:solidFill>
                  <a:srgbClr val="00B0F0"/>
                </a:solidFill>
                <a:effectLst/>
              </a:rPr>
              <a:t/>
            </a:r>
            <a:br>
              <a:rPr lang="en-US" dirty="0">
                <a:solidFill>
                  <a:srgbClr val="00B0F0"/>
                </a:solidFill>
                <a:effectLst/>
              </a:rPr>
            </a:br>
            <a:endParaRPr lang="en-US" dirty="0">
              <a:solidFill>
                <a:srgbClr val="00B0F0"/>
              </a:solidFill>
            </a:endParaRPr>
          </a:p>
        </p:txBody>
      </p:sp>
      <p:sp>
        <p:nvSpPr>
          <p:cNvPr id="3" name="Content Placeholder 2"/>
          <p:cNvSpPr>
            <a:spLocks noGrp="1"/>
          </p:cNvSpPr>
          <p:nvPr>
            <p:ph idx="1"/>
          </p:nvPr>
        </p:nvSpPr>
        <p:spPr/>
        <p:txBody>
          <a:bodyPr/>
          <a:lstStyle/>
          <a:p>
            <a:pPr marL="137160" indent="0" algn="ctr">
              <a:buNone/>
            </a:pPr>
            <a:r>
              <a:rPr lang="en-US" dirty="0">
                <a:solidFill>
                  <a:srgbClr val="FFFF00"/>
                </a:solidFill>
              </a:rPr>
              <a:t>This disorder has many effects on the human body. It is a very serious matter because it can lead to death. It can also the these following problems… </a:t>
            </a:r>
          </a:p>
          <a:p>
            <a:pPr marL="137160" indent="0">
              <a:buNone/>
            </a:pPr>
            <a:endParaRPr lang="en-US" dirty="0"/>
          </a:p>
        </p:txBody>
      </p:sp>
    </p:spTree>
    <p:extLst>
      <p:ext uri="{BB962C8B-B14F-4D97-AF65-F5344CB8AC3E}">
        <p14:creationId xmlns:p14="http://schemas.microsoft.com/office/powerpoint/2010/main" val="1745978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F0"/>
                </a:solidFill>
              </a:rPr>
              <a:t>Problems.</a:t>
            </a:r>
            <a:endParaRPr lang="en-US" dirty="0">
              <a:solidFill>
                <a:srgbClr val="00B0F0"/>
              </a:solidFill>
            </a:endParaRPr>
          </a:p>
        </p:txBody>
      </p:sp>
      <p:sp>
        <p:nvSpPr>
          <p:cNvPr id="3" name="Content Placeholder 2"/>
          <p:cNvSpPr>
            <a:spLocks noGrp="1"/>
          </p:cNvSpPr>
          <p:nvPr>
            <p:ph idx="1"/>
          </p:nvPr>
        </p:nvSpPr>
        <p:spPr/>
        <p:txBody>
          <a:bodyPr>
            <a:normAutofit/>
          </a:bodyPr>
          <a:lstStyle/>
          <a:p>
            <a:r>
              <a:rPr lang="en-US" dirty="0" smtClean="0">
                <a:solidFill>
                  <a:srgbClr val="00B050"/>
                </a:solidFill>
              </a:rPr>
              <a:t>Physical Problems</a:t>
            </a:r>
          </a:p>
          <a:p>
            <a:r>
              <a:rPr lang="en-US" dirty="0" smtClean="0">
                <a:solidFill>
                  <a:srgbClr val="00B050"/>
                </a:solidFill>
              </a:rPr>
              <a:t>Organ Damage</a:t>
            </a:r>
          </a:p>
          <a:p>
            <a:r>
              <a:rPr lang="en-US" dirty="0" smtClean="0">
                <a:solidFill>
                  <a:srgbClr val="00B050"/>
                </a:solidFill>
              </a:rPr>
              <a:t>Digestive system damage</a:t>
            </a:r>
          </a:p>
          <a:p>
            <a:r>
              <a:rPr lang="en-US" dirty="0" smtClean="0">
                <a:solidFill>
                  <a:srgbClr val="00B050"/>
                </a:solidFill>
              </a:rPr>
              <a:t>Hormonal Changes</a:t>
            </a:r>
          </a:p>
          <a:p>
            <a:r>
              <a:rPr lang="en-US" dirty="0" smtClean="0">
                <a:solidFill>
                  <a:srgbClr val="00B050"/>
                </a:solidFill>
              </a:rPr>
              <a:t>Psychological Effects and Suicide.</a:t>
            </a:r>
          </a:p>
          <a:p>
            <a:endParaRPr lang="en-US" dirty="0"/>
          </a:p>
        </p:txBody>
      </p:sp>
    </p:spTree>
    <p:extLst>
      <p:ext uri="{BB962C8B-B14F-4D97-AF65-F5344CB8AC3E}">
        <p14:creationId xmlns:p14="http://schemas.microsoft.com/office/powerpoint/2010/main" val="2597788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a:solidFill>
                  <a:srgbClr val="00B0F0"/>
                </a:solidFill>
                <a:effectLst/>
              </a:rPr>
              <a:t>Physical Effects</a:t>
            </a:r>
            <a:r>
              <a:rPr lang="en-US" dirty="0">
                <a:effectLst/>
              </a:rPr>
              <a:t/>
            </a:r>
            <a:br>
              <a:rPr lang="en-US" dirty="0">
                <a:effectLst/>
              </a:rPr>
            </a:br>
            <a:endParaRPr lang="en-US" dirty="0"/>
          </a:p>
        </p:txBody>
      </p:sp>
      <p:sp>
        <p:nvSpPr>
          <p:cNvPr id="3" name="Content Placeholder 2"/>
          <p:cNvSpPr>
            <a:spLocks noGrp="1"/>
          </p:cNvSpPr>
          <p:nvPr>
            <p:ph idx="1"/>
          </p:nvPr>
        </p:nvSpPr>
        <p:spPr/>
        <p:txBody>
          <a:bodyPr>
            <a:normAutofit/>
          </a:bodyPr>
          <a:lstStyle/>
          <a:p>
            <a:r>
              <a:rPr lang="en-US" sz="1800" dirty="0">
                <a:solidFill>
                  <a:srgbClr val="E90DDF"/>
                </a:solidFill>
              </a:rPr>
              <a:t>Anorexia can lead to Malnutrition and dehydration. </a:t>
            </a:r>
            <a:endParaRPr lang="en-US" sz="1800" dirty="0" smtClean="0">
              <a:solidFill>
                <a:srgbClr val="E90DDF"/>
              </a:solidFill>
            </a:endParaRPr>
          </a:p>
          <a:p>
            <a:r>
              <a:rPr lang="en-US" sz="1800" dirty="0" smtClean="0">
                <a:solidFill>
                  <a:srgbClr val="E90DDF"/>
                </a:solidFill>
              </a:rPr>
              <a:t>Lack </a:t>
            </a:r>
            <a:r>
              <a:rPr lang="en-US" sz="1800" dirty="0">
                <a:solidFill>
                  <a:srgbClr val="E90DDF"/>
                </a:solidFill>
              </a:rPr>
              <a:t>of essential energy requirements and nutrients tax the entire body and can result in electrolyte disturbances such as hypokalemia (low blood potassium) and </a:t>
            </a:r>
            <a:r>
              <a:rPr lang="en-US" sz="1800" dirty="0" err="1">
                <a:solidFill>
                  <a:srgbClr val="E90DDF"/>
                </a:solidFill>
              </a:rPr>
              <a:t>hyponatremia</a:t>
            </a:r>
            <a:r>
              <a:rPr lang="en-US" sz="1800" dirty="0">
                <a:solidFill>
                  <a:srgbClr val="E90DDF"/>
                </a:solidFill>
              </a:rPr>
              <a:t> (low blood sodium), among others. </a:t>
            </a:r>
            <a:endParaRPr lang="en-US" sz="1800" dirty="0" smtClean="0">
              <a:solidFill>
                <a:srgbClr val="E90DDF"/>
              </a:solidFill>
            </a:endParaRPr>
          </a:p>
          <a:p>
            <a:r>
              <a:rPr lang="en-US" sz="1800" dirty="0" smtClean="0">
                <a:solidFill>
                  <a:srgbClr val="E90DDF"/>
                </a:solidFill>
              </a:rPr>
              <a:t>Electrolyte </a:t>
            </a:r>
            <a:r>
              <a:rPr lang="en-US" sz="1800" dirty="0">
                <a:solidFill>
                  <a:srgbClr val="E90DDF"/>
                </a:solidFill>
              </a:rPr>
              <a:t>disturbances, in turn, can cause heart arrhythmias, irregular heartbeats, and even Heart attacks.</a:t>
            </a:r>
          </a:p>
        </p:txBody>
      </p:sp>
    </p:spTree>
    <p:extLst>
      <p:ext uri="{BB962C8B-B14F-4D97-AF65-F5344CB8AC3E}">
        <p14:creationId xmlns:p14="http://schemas.microsoft.com/office/powerpoint/2010/main" val="3111116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sng" dirty="0">
                <a:solidFill>
                  <a:srgbClr val="00B0F0"/>
                </a:solidFill>
                <a:effectLst/>
              </a:rPr>
              <a:t>Organ Damage</a:t>
            </a:r>
            <a:r>
              <a:rPr lang="en-US" dirty="0">
                <a:effectLst/>
              </a:rPr>
              <a:t/>
            </a:r>
            <a:br>
              <a:rPr lang="en-US" dirty="0">
                <a:effectLst/>
              </a:rPr>
            </a:br>
            <a:endParaRPr lang="en-US" dirty="0"/>
          </a:p>
        </p:txBody>
      </p:sp>
      <p:sp>
        <p:nvSpPr>
          <p:cNvPr id="3" name="Content Placeholder 2"/>
          <p:cNvSpPr>
            <a:spLocks noGrp="1"/>
          </p:cNvSpPr>
          <p:nvPr>
            <p:ph idx="1"/>
          </p:nvPr>
        </p:nvSpPr>
        <p:spPr/>
        <p:txBody>
          <a:bodyPr>
            <a:normAutofit/>
          </a:bodyPr>
          <a:lstStyle/>
          <a:p>
            <a:r>
              <a:rPr lang="en-US" sz="1900" dirty="0">
                <a:solidFill>
                  <a:srgbClr val="FFFF00"/>
                </a:solidFill>
              </a:rPr>
              <a:t>The heart is not the only organ in the cardiovascular system that can be affected by anorexia</a:t>
            </a:r>
            <a:r>
              <a:rPr lang="en-US" sz="1900" dirty="0" smtClean="0">
                <a:solidFill>
                  <a:srgbClr val="FFFF00"/>
                </a:solidFill>
              </a:rPr>
              <a:t>.</a:t>
            </a:r>
          </a:p>
          <a:p>
            <a:r>
              <a:rPr lang="en-US" sz="1900" dirty="0" smtClean="0">
                <a:solidFill>
                  <a:srgbClr val="FFFF00"/>
                </a:solidFill>
              </a:rPr>
              <a:t> </a:t>
            </a:r>
            <a:r>
              <a:rPr lang="en-US" sz="1900" dirty="0">
                <a:solidFill>
                  <a:srgbClr val="FFFF00"/>
                </a:solidFill>
              </a:rPr>
              <a:t>The blood itself may also be damaged. Abnormal blood counts and anemia (low red blood cells or abnormal red blood cells with impaired oxygen-carrying capacity) are not uncommon. </a:t>
            </a:r>
            <a:endParaRPr lang="en-US" sz="1900" dirty="0" smtClean="0">
              <a:solidFill>
                <a:srgbClr val="FFFF00"/>
              </a:solidFill>
            </a:endParaRPr>
          </a:p>
          <a:p>
            <a:r>
              <a:rPr lang="en-US" sz="1900" dirty="0" smtClean="0">
                <a:solidFill>
                  <a:srgbClr val="FFFF00"/>
                </a:solidFill>
              </a:rPr>
              <a:t>People </a:t>
            </a:r>
            <a:r>
              <a:rPr lang="en-US" sz="1900" dirty="0">
                <a:solidFill>
                  <a:srgbClr val="FFFF00"/>
                </a:solidFill>
              </a:rPr>
              <a:t>with Anorexia Nervosa may also bruise easily. </a:t>
            </a:r>
            <a:endParaRPr lang="en-US" sz="1900" dirty="0" smtClean="0">
              <a:solidFill>
                <a:srgbClr val="FFFF00"/>
              </a:solidFill>
            </a:endParaRPr>
          </a:p>
          <a:p>
            <a:r>
              <a:rPr lang="en-US" sz="1900" dirty="0" smtClean="0">
                <a:solidFill>
                  <a:srgbClr val="FFFF00"/>
                </a:solidFill>
              </a:rPr>
              <a:t>Low </a:t>
            </a:r>
            <a:r>
              <a:rPr lang="en-US" sz="1900" dirty="0">
                <a:solidFill>
                  <a:srgbClr val="FFFF00"/>
                </a:solidFill>
              </a:rPr>
              <a:t>blood pressure can also be an effect and cause dizziness and fainting.</a:t>
            </a:r>
          </a:p>
          <a:p>
            <a:endParaRPr lang="en-US" dirty="0"/>
          </a:p>
        </p:txBody>
      </p:sp>
    </p:spTree>
    <p:extLst>
      <p:ext uri="{BB962C8B-B14F-4D97-AF65-F5344CB8AC3E}">
        <p14:creationId xmlns:p14="http://schemas.microsoft.com/office/powerpoint/2010/main" val="23812235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u="sng" dirty="0">
                <a:solidFill>
                  <a:srgbClr val="00B0F0"/>
                </a:solidFill>
              </a:rPr>
              <a:t>Digestive system damage</a:t>
            </a:r>
            <a:r>
              <a:rPr lang="en-US" dirty="0"/>
              <a:t/>
            </a:r>
            <a:br>
              <a:rPr lang="en-US" dirty="0"/>
            </a:br>
            <a:endParaRPr lang="en-US" dirty="0"/>
          </a:p>
        </p:txBody>
      </p:sp>
      <p:sp>
        <p:nvSpPr>
          <p:cNvPr id="3" name="Content Placeholder 2"/>
          <p:cNvSpPr>
            <a:spLocks noGrp="1"/>
          </p:cNvSpPr>
          <p:nvPr>
            <p:ph idx="1"/>
          </p:nvPr>
        </p:nvSpPr>
        <p:spPr/>
        <p:txBody>
          <a:bodyPr>
            <a:normAutofit/>
          </a:bodyPr>
          <a:lstStyle/>
          <a:p>
            <a:r>
              <a:rPr lang="en-US" sz="1800" dirty="0">
                <a:solidFill>
                  <a:srgbClr val="00B050"/>
                </a:solidFill>
              </a:rPr>
              <a:t>The digestive system is affected as well. Besides experiencing constant hunger pangs, constipation or bloating may occur. The stomach may shrink in size, making the reintroduction of food troublesome.</a:t>
            </a:r>
          </a:p>
          <a:p>
            <a:r>
              <a:rPr lang="en-US" sz="1800" dirty="0">
                <a:solidFill>
                  <a:srgbClr val="00B050"/>
                </a:solidFill>
              </a:rPr>
              <a:t>The kidneys are not immune either. Further effects of anorexia nervosa may include kidneys stones and even kidney failure</a:t>
            </a:r>
            <a:r>
              <a:rPr lang="en-US" sz="1800" dirty="0"/>
              <a:t>.</a:t>
            </a:r>
          </a:p>
        </p:txBody>
      </p:sp>
    </p:spTree>
    <p:extLst>
      <p:ext uri="{BB962C8B-B14F-4D97-AF65-F5344CB8AC3E}">
        <p14:creationId xmlns:p14="http://schemas.microsoft.com/office/powerpoint/2010/main" val="32572466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00B0F0"/>
                </a:solidFill>
              </a:rPr>
              <a:t>Psychological Effects and Suicide</a:t>
            </a:r>
            <a:r>
              <a:rPr lang="en-US" b="1" dirty="0"/>
              <a:t/>
            </a:r>
            <a:br>
              <a:rPr lang="en-US" b="1" dirty="0"/>
            </a:br>
            <a:endParaRPr lang="en-US" dirty="0"/>
          </a:p>
        </p:txBody>
      </p:sp>
      <p:sp>
        <p:nvSpPr>
          <p:cNvPr id="3" name="Content Placeholder 2"/>
          <p:cNvSpPr>
            <a:spLocks noGrp="1"/>
          </p:cNvSpPr>
          <p:nvPr>
            <p:ph idx="1"/>
          </p:nvPr>
        </p:nvSpPr>
        <p:spPr/>
        <p:txBody>
          <a:bodyPr>
            <a:normAutofit/>
          </a:bodyPr>
          <a:lstStyle/>
          <a:p>
            <a:r>
              <a:rPr lang="en-US" sz="1800" dirty="0">
                <a:solidFill>
                  <a:srgbClr val="E90DDF"/>
                </a:solidFill>
              </a:rPr>
              <a:t>Adolescents with eating behaviors associated with anorexia (fasting, frequent exercise to lose weight, and self-induced vomiting) are at high risk for anxiety and depression in young adulthood. </a:t>
            </a:r>
            <a:endParaRPr lang="en-US" sz="1800" dirty="0" smtClean="0">
              <a:solidFill>
                <a:srgbClr val="E90DDF"/>
              </a:solidFill>
            </a:endParaRPr>
          </a:p>
          <a:p>
            <a:r>
              <a:rPr lang="en-US" sz="1800" dirty="0" smtClean="0">
                <a:solidFill>
                  <a:srgbClr val="E90DDF"/>
                </a:solidFill>
              </a:rPr>
              <a:t>Alcohol </a:t>
            </a:r>
            <a:r>
              <a:rPr lang="en-US" sz="1800" dirty="0">
                <a:solidFill>
                  <a:srgbClr val="E90DDF"/>
                </a:solidFill>
              </a:rPr>
              <a:t>and drug abuse are more common in patients with anorexia. </a:t>
            </a:r>
            <a:endParaRPr lang="en-US" sz="1800" dirty="0" smtClean="0">
              <a:solidFill>
                <a:srgbClr val="E90DDF"/>
              </a:solidFill>
            </a:endParaRPr>
          </a:p>
          <a:p>
            <a:r>
              <a:rPr lang="en-US" sz="1800" dirty="0" smtClean="0">
                <a:solidFill>
                  <a:srgbClr val="E90DDF"/>
                </a:solidFill>
              </a:rPr>
              <a:t>Suicide </a:t>
            </a:r>
            <a:r>
              <a:rPr lang="en-US" sz="1800" dirty="0">
                <a:solidFill>
                  <a:srgbClr val="E90DDF"/>
                </a:solidFill>
              </a:rPr>
              <a:t>has been estimated to account for as many as half the deaths in anorexia with studies showing up to a fifth of anorexic patients </a:t>
            </a:r>
            <a:r>
              <a:rPr lang="en-US" sz="1800" dirty="0" smtClean="0">
                <a:solidFill>
                  <a:srgbClr val="E90DDF"/>
                </a:solidFill>
              </a:rPr>
              <a:t>attempting suicide.</a:t>
            </a:r>
            <a:endParaRPr lang="en-US" sz="1800" dirty="0">
              <a:solidFill>
                <a:srgbClr val="E90DDF"/>
              </a:solidFill>
            </a:endParaRPr>
          </a:p>
        </p:txBody>
      </p:sp>
    </p:spTree>
    <p:extLst>
      <p:ext uri="{BB962C8B-B14F-4D97-AF65-F5344CB8AC3E}">
        <p14:creationId xmlns:p14="http://schemas.microsoft.com/office/powerpoint/2010/main" val="32910789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solidFill>
                  <a:srgbClr val="00B0F0"/>
                </a:solidFill>
              </a:rPr>
              <a:t>Hormonal Changes</a:t>
            </a:r>
            <a:r>
              <a:rPr lang="en-US" dirty="0"/>
              <a:t/>
            </a:r>
            <a:br>
              <a:rPr lang="en-US" dirty="0"/>
            </a:br>
            <a:endParaRPr lang="en-US" dirty="0"/>
          </a:p>
        </p:txBody>
      </p:sp>
      <p:sp>
        <p:nvSpPr>
          <p:cNvPr id="3" name="Content Placeholder 2"/>
          <p:cNvSpPr>
            <a:spLocks noGrp="1"/>
          </p:cNvSpPr>
          <p:nvPr>
            <p:ph idx="1"/>
          </p:nvPr>
        </p:nvSpPr>
        <p:spPr/>
        <p:txBody>
          <a:bodyPr>
            <a:normAutofit fontScale="62500" lnSpcReduction="20000"/>
          </a:bodyPr>
          <a:lstStyle/>
          <a:p>
            <a:r>
              <a:rPr lang="en-US" dirty="0">
                <a:solidFill>
                  <a:srgbClr val="FFFF00"/>
                </a:solidFill>
              </a:rPr>
              <a:t>One of the most serious effects of anorexia is hormonal changes, which can have severe health consequences.</a:t>
            </a:r>
          </a:p>
          <a:p>
            <a:pPr lvl="0"/>
            <a:r>
              <a:rPr lang="en-US" dirty="0">
                <a:solidFill>
                  <a:srgbClr val="FFFF00"/>
                </a:solidFill>
              </a:rPr>
              <a:t>Reproductive hormones, including estrogen and </a:t>
            </a:r>
            <a:r>
              <a:rPr lang="en-US" dirty="0" err="1">
                <a:solidFill>
                  <a:srgbClr val="FFFF00"/>
                </a:solidFill>
              </a:rPr>
              <a:t>dehydroepiandrosterone</a:t>
            </a:r>
            <a:r>
              <a:rPr lang="en-US" dirty="0">
                <a:solidFill>
                  <a:srgbClr val="FFFF00"/>
                </a:solidFill>
              </a:rPr>
              <a:t> (DHEA), are lower. Estrogen is important for healthy hearts and bones. DHEA, a weak male hormone, may also be important for bone health and for other functions.</a:t>
            </a:r>
          </a:p>
          <a:p>
            <a:pPr lvl="0"/>
            <a:r>
              <a:rPr lang="en-US" dirty="0">
                <a:solidFill>
                  <a:srgbClr val="FFFF00"/>
                </a:solidFill>
              </a:rPr>
              <a:t>Thyroid hormones are lower.</a:t>
            </a:r>
          </a:p>
          <a:p>
            <a:pPr lvl="0"/>
            <a:r>
              <a:rPr lang="en-US" dirty="0">
                <a:solidFill>
                  <a:srgbClr val="FFFF00"/>
                </a:solidFill>
              </a:rPr>
              <a:t>Stress hormones are higher.</a:t>
            </a:r>
          </a:p>
          <a:p>
            <a:pPr lvl="0"/>
            <a:r>
              <a:rPr lang="en-US" dirty="0">
                <a:solidFill>
                  <a:srgbClr val="FFFF00"/>
                </a:solidFill>
              </a:rPr>
              <a:t>Growth hormones are lower. </a:t>
            </a:r>
            <a:endParaRPr lang="en-US" dirty="0" smtClean="0">
              <a:solidFill>
                <a:srgbClr val="FFFF00"/>
              </a:solidFill>
            </a:endParaRPr>
          </a:p>
          <a:p>
            <a:pPr lvl="0"/>
            <a:r>
              <a:rPr lang="en-US" dirty="0" smtClean="0">
                <a:solidFill>
                  <a:srgbClr val="FFFF00"/>
                </a:solidFill>
              </a:rPr>
              <a:t>The </a:t>
            </a:r>
            <a:r>
              <a:rPr lang="en-US" dirty="0">
                <a:solidFill>
                  <a:srgbClr val="FFFF00"/>
                </a:solidFill>
              </a:rPr>
              <a:t>result of many of these hormonal abnormalities in women is long-term, irregular or absent menstruation (amenorrhea). This can occur early on in anorexia, even before severe weight loss. Over time this causes infertility, bone loss, and other problems. Low weight alone may not be sufficient to cause amenorrhea. Extreme fasting and purging behaviors may play an even stronger role in hormonal disturbance.</a:t>
            </a:r>
          </a:p>
          <a:p>
            <a:endParaRPr lang="en-US" dirty="0"/>
          </a:p>
        </p:txBody>
      </p:sp>
    </p:spTree>
    <p:extLst>
      <p:ext uri="{BB962C8B-B14F-4D97-AF65-F5344CB8AC3E}">
        <p14:creationId xmlns:p14="http://schemas.microsoft.com/office/powerpoint/2010/main" val="674767638"/>
      </p:ext>
    </p:extLst>
  </p:cSld>
  <p:clrMapOvr>
    <a:masterClrMapping/>
  </p:clrMapOvr>
  <p:timing>
    <p:tnLst>
      <p:par>
        <p:cTn id="1" dur="indefinite" restart="never" nodeType="tmRoot"/>
      </p:par>
    </p:tnLst>
  </p:timing>
</p:sld>
</file>

<file path=ppt/theme/theme1.xml><?xml version="1.0" encoding="utf-8"?>
<a:theme xmlns:a="http://schemas.openxmlformats.org/drawingml/2006/main" name="Technic">
  <a:themeElements>
    <a:clrScheme name="Custom 12">
      <a:dk1>
        <a:srgbClr val="000000"/>
      </a:dk1>
      <a:lt1>
        <a:sysClr val="window" lastClr="FFFFFF"/>
      </a:lt1>
      <a:dk2>
        <a:srgbClr val="C00000"/>
      </a:dk2>
      <a:lt2>
        <a:srgbClr val="00B0F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68</TotalTime>
  <Words>770</Words>
  <Application>Microsoft Office PowerPoint</Application>
  <PresentationFormat>On-screen Show (4:3)</PresentationFormat>
  <Paragraphs>53</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Technic</vt:lpstr>
      <vt:lpstr>Anorexia Nervosa</vt:lpstr>
      <vt:lpstr>What is the definition to this illness? </vt:lpstr>
      <vt:lpstr> What Does It Affect? </vt:lpstr>
      <vt:lpstr>Problems.</vt:lpstr>
      <vt:lpstr>Physical Effects </vt:lpstr>
      <vt:lpstr>Organ Damage </vt:lpstr>
      <vt:lpstr>Digestive system damage </vt:lpstr>
      <vt:lpstr>Psychological Effects and Suicide </vt:lpstr>
      <vt:lpstr>Hormonal Changes </vt:lpstr>
      <vt:lpstr>Why do people become anorexic?  </vt:lpstr>
      <vt:lpstr>Signs that someone might be anorexic </vt:lpstr>
      <vt:lpstr>Treatment for anorexia </vt:lpstr>
    </vt:vector>
  </TitlesOfParts>
  <Company>GVSD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Anorexia Nervosa</dc:title>
  <dc:creator>Nelson, Avery</dc:creator>
  <cp:lastModifiedBy>Nelson, Avery</cp:lastModifiedBy>
  <cp:revision>8</cp:revision>
  <dcterms:created xsi:type="dcterms:W3CDTF">2013-01-10T20:19:43Z</dcterms:created>
  <dcterms:modified xsi:type="dcterms:W3CDTF">2013-01-10T21:30:13Z</dcterms:modified>
</cp:coreProperties>
</file>